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Неизвестный пользователь"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2" y="-1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11/17/2021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11/17/2021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11/17/2021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11/17/2021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11/17/2021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2A54C80-263E-416B-A8E0-580EDEADCBDC}" type="datetimeFigureOut">
              <a:rPr lang="en-US" dirty="0"/>
              <a:t>11/17/2021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11/17/2021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11/17/2021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11/17/2021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11/17/2021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11/17/2021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11/17/2021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11/17/2021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11/17/2021</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4AD9B4E-B1A3-B849-BE14-25B61642CCF4}"/>
              </a:ext>
            </a:extLst>
          </p:cNvPr>
          <p:cNvSpPr>
            <a:spLocks noGrp="1"/>
          </p:cNvSpPr>
          <p:nvPr>
            <p:ph type="ctrTitle"/>
          </p:nvPr>
        </p:nvSpPr>
        <p:spPr>
          <a:xfrm>
            <a:off x="523500" y="2135880"/>
            <a:ext cx="7766936" cy="1646302"/>
          </a:xfrm>
        </p:spPr>
        <p:txBody>
          <a:bodyPr/>
          <a:lstStyle/>
          <a:p>
            <a:r>
              <a:rPr lang="ru-RU">
                <a:solidFill>
                  <a:schemeClr val="tx1"/>
                </a:solidFill>
              </a:rPr>
              <a:t>Тақырыбы: Мақсары</a:t>
            </a:r>
          </a:p>
        </p:txBody>
      </p:sp>
    </p:spTree>
    <p:extLst>
      <p:ext uri="{BB962C8B-B14F-4D97-AF65-F5344CB8AC3E}">
        <p14:creationId xmlns:p14="http://schemas.microsoft.com/office/powerpoint/2010/main" val="31213831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452883E-F390-8D4E-9825-8BE344EBFE3A}"/>
              </a:ext>
            </a:extLst>
          </p:cNvPr>
          <p:cNvSpPr>
            <a:spLocks noGrp="1"/>
          </p:cNvSpPr>
          <p:nvPr>
            <p:ph type="title"/>
          </p:nvPr>
        </p:nvSpPr>
        <p:spPr/>
        <p:txBody>
          <a:bodyPr>
            <a:normAutofit fontScale="90000"/>
          </a:bodyPr>
          <a:lstStyle/>
          <a:p>
            <a:r>
              <a:rPr lang="ru-RU">
                <a:solidFill>
                  <a:schemeClr val="tx1"/>
                </a:solidFill>
              </a:rPr>
              <a:t>Жоспар</a:t>
            </a:r>
            <a:br>
              <a:rPr lang="ru-RU">
                <a:solidFill>
                  <a:schemeClr val="tx1"/>
                </a:solidFill>
              </a:rPr>
            </a:br>
            <a:br>
              <a:rPr lang="ru-RU">
                <a:solidFill>
                  <a:schemeClr val="tx1"/>
                </a:solidFill>
              </a:rPr>
            </a:br>
            <a:r>
              <a:rPr lang="ru-RU">
                <a:solidFill>
                  <a:schemeClr val="tx1"/>
                </a:solidFill>
              </a:rPr>
              <a:t>1. Мақсары. Жалпы сипаттама</a:t>
            </a:r>
            <a:br>
              <a:rPr lang="ru-RU">
                <a:solidFill>
                  <a:schemeClr val="tx1"/>
                </a:solidFill>
              </a:rPr>
            </a:br>
            <a:r>
              <a:rPr lang="ru-RU">
                <a:solidFill>
                  <a:schemeClr val="tx1"/>
                </a:solidFill>
              </a:rPr>
              <a:t>2. Пайда болу тарихы. </a:t>
            </a:r>
            <a:br>
              <a:rPr lang="ru-RU">
                <a:solidFill>
                  <a:schemeClr val="tx1"/>
                </a:solidFill>
              </a:rPr>
            </a:br>
            <a:r>
              <a:rPr lang="ru-RU">
                <a:solidFill>
                  <a:schemeClr val="tx1"/>
                </a:solidFill>
              </a:rPr>
              <a:t>3. Биологиялық ерекшеліктері </a:t>
            </a:r>
            <a:br>
              <a:rPr lang="ru-RU">
                <a:solidFill>
                  <a:schemeClr val="tx1"/>
                </a:solidFill>
              </a:rPr>
            </a:br>
            <a:r>
              <a:rPr lang="ru-RU">
                <a:solidFill>
                  <a:schemeClr val="tx1"/>
                </a:solidFill>
              </a:rPr>
              <a:t>4. Отырғызу ерекшеліктері. Пайдасы </a:t>
            </a:r>
            <a:br>
              <a:rPr lang="ru-RU">
                <a:solidFill>
                  <a:schemeClr val="tx1"/>
                </a:solidFill>
              </a:rPr>
            </a:br>
            <a:r>
              <a:rPr lang="ru-RU">
                <a:solidFill>
                  <a:schemeClr val="tx1"/>
                </a:solidFill>
              </a:rPr>
              <a:t>5. Діннің өсу, ету, вегетациялық уақыты</a:t>
            </a:r>
            <a:br>
              <a:rPr lang="ru-RU">
                <a:solidFill>
                  <a:schemeClr val="tx1"/>
                </a:solidFill>
              </a:rPr>
            </a:br>
            <a:r>
              <a:rPr lang="ru-RU">
                <a:solidFill>
                  <a:schemeClr val="tx1"/>
                </a:solidFill>
              </a:rPr>
              <a:t>6. Тұқымды селеге дайындау. Себу тәсілі. </a:t>
            </a:r>
            <a:br>
              <a:rPr lang="ru-RU">
                <a:solidFill>
                  <a:schemeClr val="tx1"/>
                </a:solidFill>
              </a:rPr>
            </a:br>
            <a:r>
              <a:rPr lang="ru-RU">
                <a:solidFill>
                  <a:schemeClr val="tx1"/>
                </a:solidFill>
              </a:rPr>
              <a:t>     Себу мөлшері. Жинау .Сорттары</a:t>
            </a:r>
            <a:br>
              <a:rPr lang="ru-RU">
                <a:solidFill>
                  <a:schemeClr val="tx1"/>
                </a:solidFill>
              </a:rPr>
            </a:br>
            <a:r>
              <a:rPr lang="ru-RU">
                <a:solidFill>
                  <a:schemeClr val="tx1"/>
                </a:solidFill>
              </a:rPr>
              <a:t>7. Қорытынды</a:t>
            </a:r>
          </a:p>
        </p:txBody>
      </p:sp>
    </p:spTree>
    <p:extLst>
      <p:ext uri="{BB962C8B-B14F-4D97-AF65-F5344CB8AC3E}">
        <p14:creationId xmlns:p14="http://schemas.microsoft.com/office/powerpoint/2010/main" val="18150982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EAF05D3-E86D-0843-9491-C2E8A441517B}"/>
              </a:ext>
            </a:extLst>
          </p:cNvPr>
          <p:cNvSpPr>
            <a:spLocks noGrp="1"/>
          </p:cNvSpPr>
          <p:nvPr>
            <p:ph type="title"/>
          </p:nvPr>
        </p:nvSpPr>
        <p:spPr>
          <a:xfrm>
            <a:off x="738392" y="304312"/>
            <a:ext cx="8596668" cy="1320800"/>
          </a:xfrm>
        </p:spPr>
        <p:txBody>
          <a:bodyPr>
            <a:noAutofit/>
          </a:bodyPr>
          <a:lstStyle/>
          <a:p>
            <a:r>
              <a:rPr lang="ru-RU" sz="3200">
                <a:solidFill>
                  <a:schemeClr val="tx1"/>
                </a:solidFill>
              </a:rPr>
              <a:t>Мақсары – астралылар тұқымдасына жататын тармақталған тік сабақты, бір жылдық өсімдік. Оның Қандауыр тəрізді сопақ жапырақтары өсімдік сабағына сағақсыз орналасады. Жапырақтарының жиегінде тікенектері болады. Сабақтың биіктігі 100 см, кейде одан асып түседі. Гүлшоғыры – себетгүл. Гүлінің түсі ашық сары немесе қызылсары болып келеді. Бір өсімдікте 5-тен 60 –қа дейін себетгүл бар. Жемісі –тұқымша. Мақсарының тұқымшаларынан май алынады. Олардың құрамында 25-37% май болады.</a:t>
            </a:r>
          </a:p>
        </p:txBody>
      </p:sp>
    </p:spTree>
    <p:extLst>
      <p:ext uri="{BB962C8B-B14F-4D97-AF65-F5344CB8AC3E}">
        <p14:creationId xmlns:p14="http://schemas.microsoft.com/office/powerpoint/2010/main" val="41602329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0A02523-2B4E-8147-B51E-811D5F6CE789}"/>
              </a:ext>
            </a:extLst>
          </p:cNvPr>
          <p:cNvSpPr>
            <a:spLocks noGrp="1"/>
          </p:cNvSpPr>
          <p:nvPr>
            <p:ph type="title"/>
          </p:nvPr>
        </p:nvSpPr>
        <p:spPr>
          <a:xfrm>
            <a:off x="677334" y="609600"/>
            <a:ext cx="8701128" cy="5374054"/>
          </a:xfrm>
        </p:spPr>
        <p:txBody>
          <a:bodyPr>
            <a:normAutofit/>
          </a:bodyPr>
          <a:lstStyle/>
          <a:p>
            <a:r>
              <a:rPr lang="ru-RU">
                <a:solidFill>
                  <a:schemeClr val="tx1"/>
                </a:solidFill>
              </a:rPr>
              <a:t>Жер шарында 1300 туысқа бірігетін 25 мыңнан астам түрі бар. Қазақстанда 140 туысы, 700 дей түрі кездеседі. Мақсыр майы күнбағыс майынан кем түспейді. Мақсары қоңыржай аймақта- шөптесін, шала бұта түрінде, тропикте- шырмауық, бұта, ағаш түрінде өсетін өсімдік.</a:t>
            </a:r>
          </a:p>
        </p:txBody>
      </p:sp>
    </p:spTree>
    <p:extLst>
      <p:ext uri="{BB962C8B-B14F-4D97-AF65-F5344CB8AC3E}">
        <p14:creationId xmlns:p14="http://schemas.microsoft.com/office/powerpoint/2010/main" val="19061999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D0FE792-63B2-FC4B-866B-8DD4ABA572E2}"/>
              </a:ext>
            </a:extLst>
          </p:cNvPr>
          <p:cNvSpPr>
            <a:spLocks noGrp="1"/>
          </p:cNvSpPr>
          <p:nvPr>
            <p:ph type="title"/>
          </p:nvPr>
        </p:nvSpPr>
        <p:spPr/>
        <p:txBody>
          <a:bodyPr>
            <a:noAutofit/>
          </a:bodyPr>
          <a:lstStyle/>
          <a:p>
            <a:r>
              <a:rPr lang="ru-RU">
                <a:solidFill>
                  <a:schemeClr val="tx1"/>
                </a:solidFill>
              </a:rPr>
              <a:t>Пайда болу тарихы</a:t>
            </a:r>
            <a:br>
              <a:rPr lang="ru-RU">
                <a:solidFill>
                  <a:schemeClr val="tx1"/>
                </a:solidFill>
              </a:rPr>
            </a:br>
            <a:r>
              <a:rPr lang="ru-RU">
                <a:solidFill>
                  <a:schemeClr val="tx1"/>
                </a:solidFill>
              </a:rPr>
              <a:t>Мақсарының отаны Эфиопия жəне Ауғанстан болып саналады. 1551 жылы Арабтар мақсары мен оны өсіру технологиясын Батыс Еуропа елдеріне жеткізді. Ресейде ХХ ғасырдың 30 жылдары мақсары жаппай егіле бастады.</a:t>
            </a:r>
          </a:p>
        </p:txBody>
      </p:sp>
    </p:spTree>
    <p:extLst>
      <p:ext uri="{BB962C8B-B14F-4D97-AF65-F5344CB8AC3E}">
        <p14:creationId xmlns:p14="http://schemas.microsoft.com/office/powerpoint/2010/main" val="15260388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B37D741-8D87-D240-8881-1692A80F66AB}"/>
              </a:ext>
            </a:extLst>
          </p:cNvPr>
          <p:cNvSpPr>
            <a:spLocks noGrp="1"/>
          </p:cNvSpPr>
          <p:nvPr>
            <p:ph type="title"/>
          </p:nvPr>
        </p:nvSpPr>
        <p:spPr/>
        <p:txBody>
          <a:bodyPr>
            <a:noAutofit/>
          </a:bodyPr>
          <a:lstStyle/>
          <a:p>
            <a:r>
              <a:rPr lang="ru-RU">
                <a:solidFill>
                  <a:schemeClr val="tx1"/>
                </a:solidFill>
              </a:rPr>
              <a:t>Мақсары ерте пісетін жаздық өсімдік. Оның тұқымы топырақ температурасы +2+3градус болғанда өне бастайды. Ал қолайлы температура +6+8 градус. Мақсарының өскіндері -4-6 градус қа дейінгі қысқа мерзімді суықтарға шыдайды.1000 тұқымның салмағы 45-50г, қабықтылығы 40-45% шамасында. Мақсары құрғақ континенттік ауа-райына бейімделген</a:t>
            </a:r>
            <a:r>
              <a:rPr lang="ru-RU"/>
              <a:t>.</a:t>
            </a:r>
          </a:p>
        </p:txBody>
      </p:sp>
    </p:spTree>
    <p:extLst>
      <p:ext uri="{BB962C8B-B14F-4D97-AF65-F5344CB8AC3E}">
        <p14:creationId xmlns:p14="http://schemas.microsoft.com/office/powerpoint/2010/main" val="17653236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542E209-5303-A145-B438-17AE320CE111}"/>
              </a:ext>
            </a:extLst>
          </p:cNvPr>
          <p:cNvSpPr>
            <a:spLocks noGrp="1"/>
          </p:cNvSpPr>
          <p:nvPr>
            <p:ph type="title"/>
          </p:nvPr>
        </p:nvSpPr>
        <p:spPr/>
        <p:txBody>
          <a:bodyPr>
            <a:noAutofit/>
          </a:bodyPr>
          <a:lstStyle/>
          <a:p>
            <a:r>
              <a:rPr lang="ru-RU">
                <a:solidFill>
                  <a:schemeClr val="tx1"/>
                </a:solidFill>
              </a:rPr>
              <a:t>Отырғызу ерекшелігі</a:t>
            </a:r>
            <a:br>
              <a:rPr lang="ru-RU">
                <a:solidFill>
                  <a:schemeClr val="tx1"/>
                </a:solidFill>
              </a:rPr>
            </a:br>
            <a:br>
              <a:rPr lang="ru-RU">
                <a:solidFill>
                  <a:schemeClr val="tx1"/>
                </a:solidFill>
              </a:rPr>
            </a:br>
            <a:r>
              <a:rPr lang="ru-RU">
                <a:solidFill>
                  <a:schemeClr val="tx1"/>
                </a:solidFill>
              </a:rPr>
              <a:t>Өсімді мерзімі 93-117 күн. Мақсары ауыспалы егістікте астық дақылдардан кейын егіледі. Оның тұқымы көктемде қатар аралығы 30-60 см болатындай етіліп себіледі. Егу нормасы – 1гектарға 8-15 кг тұқым себу. Себу тереңдігі 5-8 см. </a:t>
            </a:r>
          </a:p>
        </p:txBody>
      </p:sp>
    </p:spTree>
    <p:extLst>
      <p:ext uri="{BB962C8B-B14F-4D97-AF65-F5344CB8AC3E}">
        <p14:creationId xmlns:p14="http://schemas.microsoft.com/office/powerpoint/2010/main" val="7643696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49906F6-B769-A845-8B7C-B04F2BFD2DCD}"/>
              </a:ext>
            </a:extLst>
          </p:cNvPr>
          <p:cNvSpPr>
            <a:spLocks noGrp="1"/>
          </p:cNvSpPr>
          <p:nvPr>
            <p:ph type="title"/>
          </p:nvPr>
        </p:nvSpPr>
        <p:spPr>
          <a:xfrm>
            <a:off x="677334" y="609600"/>
            <a:ext cx="8596668" cy="5477382"/>
          </a:xfrm>
        </p:spPr>
        <p:txBody>
          <a:bodyPr>
            <a:noAutofit/>
          </a:bodyPr>
          <a:lstStyle/>
          <a:p>
            <a:r>
              <a:rPr lang="ru-RU">
                <a:solidFill>
                  <a:schemeClr val="tx1"/>
                </a:solidFill>
              </a:rPr>
              <a:t>Пайдасы</a:t>
            </a:r>
            <a:br>
              <a:rPr lang="ru-RU">
                <a:solidFill>
                  <a:schemeClr val="tx1"/>
                </a:solidFill>
              </a:rPr>
            </a:br>
            <a:r>
              <a:rPr lang="ru-RU">
                <a:solidFill>
                  <a:schemeClr val="tx1"/>
                </a:solidFill>
              </a:rPr>
              <a:t>Мақсарының тұқымшалары ауыл шаруашылық құстарына жем ретінде беріледі. Ал тұқым ұны ауыл шаруашылық малдарға құнжара түріндегі малазық болып саналады. Күлте жапырақшалары да бағалы. Олардан қызыл жəне сары бояу өндіріледі. Мақсарының құрамында инулин де бар. Ол қандағы глюкоза деңгейін қалыпқа келтіреді. </a:t>
            </a:r>
          </a:p>
        </p:txBody>
      </p:sp>
    </p:spTree>
    <p:extLst>
      <p:ext uri="{BB962C8B-B14F-4D97-AF65-F5344CB8AC3E}">
        <p14:creationId xmlns:p14="http://schemas.microsoft.com/office/powerpoint/2010/main" val="42904878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95EE47D-8D0D-CD4F-B86A-C414140701E1}"/>
              </a:ext>
            </a:extLst>
          </p:cNvPr>
          <p:cNvSpPr>
            <a:spLocks noGrp="1"/>
          </p:cNvSpPr>
          <p:nvPr>
            <p:ph type="title"/>
          </p:nvPr>
        </p:nvSpPr>
        <p:spPr>
          <a:xfrm>
            <a:off x="390769" y="268653"/>
            <a:ext cx="8492463" cy="6154615"/>
          </a:xfrm>
        </p:spPr>
        <p:txBody>
          <a:bodyPr>
            <a:normAutofit/>
          </a:bodyPr>
          <a:lstStyle/>
          <a:p>
            <a:r>
              <a:rPr lang="ru-RU">
                <a:solidFill>
                  <a:schemeClr val="tx1"/>
                </a:solidFill>
              </a:rPr>
              <a:t>Вегетациясы</a:t>
            </a:r>
            <a:br>
              <a:rPr lang="ru-RU">
                <a:solidFill>
                  <a:schemeClr val="tx1"/>
                </a:solidFill>
              </a:rPr>
            </a:br>
            <a:br>
              <a:rPr lang="ru-RU">
                <a:solidFill>
                  <a:schemeClr val="tx1"/>
                </a:solidFill>
              </a:rPr>
            </a:br>
            <a:r>
              <a:rPr lang="ru-RU">
                <a:solidFill>
                  <a:schemeClr val="tx1"/>
                </a:solidFill>
              </a:rPr>
              <a:t>Тұқымы пісіп жетілген кезде жерге төгілмиді.Айқас тозаңданады, өздігінен тозаңдануы да мүмкін. Топырақ талғамайды. 1 гектарға 8-15 кг тұқымды 5-8 см тереңдікте, жүйек аралығын 45-60 см етіп себеді.</a:t>
            </a:r>
            <a:br>
              <a:rPr lang="ru-RU">
                <a:solidFill>
                  <a:schemeClr val="tx1"/>
                </a:solidFill>
              </a:rPr>
            </a:br>
            <a:r>
              <a:rPr lang="ru-RU">
                <a:solidFill>
                  <a:schemeClr val="tx1"/>
                </a:solidFill>
              </a:rPr>
              <a:t>  </a:t>
            </a:r>
          </a:p>
        </p:txBody>
      </p:sp>
    </p:spTree>
    <p:extLst>
      <p:ext uri="{BB962C8B-B14F-4D97-AF65-F5344CB8AC3E}">
        <p14:creationId xmlns:p14="http://schemas.microsoft.com/office/powerpoint/2010/main" val="549129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4A1817E-CF29-0044-A28E-6D7B2346C2E7}"/>
              </a:ext>
            </a:extLst>
          </p:cNvPr>
          <p:cNvSpPr>
            <a:spLocks noGrp="1"/>
          </p:cNvSpPr>
          <p:nvPr>
            <p:ph type="title"/>
          </p:nvPr>
        </p:nvSpPr>
        <p:spPr/>
        <p:txBody>
          <a:bodyPr>
            <a:normAutofit fontScale="90000"/>
          </a:bodyPr>
          <a:lstStyle/>
          <a:p>
            <a:r>
              <a:rPr lang="ru-RU">
                <a:solidFill>
                  <a:schemeClr val="tx1"/>
                </a:solidFill>
              </a:rPr>
              <a:t>Сорттары</a:t>
            </a:r>
            <a:br>
              <a:rPr lang="ru-RU">
                <a:solidFill>
                  <a:schemeClr val="tx1"/>
                </a:solidFill>
              </a:rPr>
            </a:br>
            <a:r>
              <a:rPr lang="ru-RU">
                <a:solidFill>
                  <a:schemeClr val="tx1"/>
                </a:solidFill>
              </a:rPr>
              <a:t>Қазақстанда мақсарының отандық селекциялық жетістіктерінің мемлекеттік тіркеуіне енгізілген, себуге рұқсат етілген сорттары себіледі. Олар: «нұрлан», «ақмай», «иірқас», « мөлдір», « центр 70», «миллютинский 114». Бұл сорттар Қызылорда, Жамбыл, Алматы, Ақтөбе,  БҚО жане ОҚО облыстарында аудандастырылған.</a:t>
            </a:r>
          </a:p>
        </p:txBody>
      </p:sp>
    </p:spTree>
    <p:extLst>
      <p:ext uri="{BB962C8B-B14F-4D97-AF65-F5344CB8AC3E}">
        <p14:creationId xmlns:p14="http://schemas.microsoft.com/office/powerpoint/2010/main" val="6354990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E9BD0D8-9E04-6C42-BDDC-F32F5551D811}"/>
              </a:ext>
            </a:extLst>
          </p:cNvPr>
          <p:cNvSpPr>
            <a:spLocks noGrp="1"/>
          </p:cNvSpPr>
          <p:nvPr>
            <p:ph type="title"/>
          </p:nvPr>
        </p:nvSpPr>
        <p:spPr/>
        <p:txBody>
          <a:bodyPr>
            <a:normAutofit fontScale="90000"/>
          </a:bodyPr>
          <a:lstStyle/>
          <a:p>
            <a:r>
              <a:rPr lang="ru-RU">
                <a:solidFill>
                  <a:schemeClr val="tx1"/>
                </a:solidFill>
              </a:rPr>
              <a:t>Тыңайтқыш қолдану</a:t>
            </a:r>
            <a:br>
              <a:rPr lang="ru-RU">
                <a:solidFill>
                  <a:schemeClr val="tx1"/>
                </a:solidFill>
              </a:rPr>
            </a:br>
            <a:r>
              <a:rPr lang="ru-RU">
                <a:solidFill>
                  <a:schemeClr val="tx1"/>
                </a:solidFill>
              </a:rPr>
              <a:t>Мақсары танаптарына қолданылатын тыңайтқыштар жүйесі сүдігерге сіңірілетін негізгі тыңайтқыштардан, тұқыммен бірге берілетін жəне үстеп қоректендіруден тұрады. Республиканың ылғалмен қамтамасыз етілген аудандарында мақсары танаптарына азот 40-60 кг, фосфор 60кг жəне калий 30 кг мөлшерінде тыңайтқышын беру өнімділікті жəне дəн майлылығын көтеруге əсерін тигізеді.</a:t>
            </a:r>
          </a:p>
        </p:txBody>
      </p:sp>
    </p:spTree>
    <p:extLst>
      <p:ext uri="{BB962C8B-B14F-4D97-AF65-F5344CB8AC3E}">
        <p14:creationId xmlns:p14="http://schemas.microsoft.com/office/powerpoint/2010/main" val="17177098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D2F61B8-92E9-0B49-A30E-61D42F45A575}"/>
              </a:ext>
            </a:extLst>
          </p:cNvPr>
          <p:cNvSpPr>
            <a:spLocks noGrp="1"/>
          </p:cNvSpPr>
          <p:nvPr>
            <p:ph type="title"/>
          </p:nvPr>
        </p:nvSpPr>
        <p:spPr/>
        <p:txBody>
          <a:bodyPr>
            <a:normAutofit fontScale="90000"/>
          </a:bodyPr>
          <a:lstStyle/>
          <a:p>
            <a:r>
              <a:rPr lang="ru-RU">
                <a:solidFill>
                  <a:schemeClr val="tx1"/>
                </a:solidFill>
              </a:rPr>
              <a:t>Топырақ өңдеу </a:t>
            </a:r>
            <a:br>
              <a:rPr lang="ru-RU">
                <a:solidFill>
                  <a:schemeClr val="tx1"/>
                </a:solidFill>
              </a:rPr>
            </a:br>
            <a:r>
              <a:rPr lang="ru-RU">
                <a:solidFill>
                  <a:schemeClr val="tx1"/>
                </a:solidFill>
              </a:rPr>
              <a:t>Мақсары танаптарында жүргізілетін негізгі топырақ өңдеу жүйесіне сыдыра жырту жəне күздік судігер жырту жатады. Республиканың оңтүстігінде масақты астық дақылдарын жинап алғаннан кейін күзде танап 5-8 см тереңдікте сыдыра жыртылып, содан кейін 1-2 аптадан соң 20-22 см тереңдікке соқамен аударылып жыртылады. Ерте көктемде сүдіге тырмаланып, қажетінше 1-2 рет культивацияланады.</a:t>
            </a:r>
          </a:p>
        </p:txBody>
      </p:sp>
    </p:spTree>
    <p:extLst>
      <p:ext uri="{BB962C8B-B14F-4D97-AF65-F5344CB8AC3E}">
        <p14:creationId xmlns:p14="http://schemas.microsoft.com/office/powerpoint/2010/main" val="25560636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0EEAD15-EB9F-8E42-B84B-48680D83B83F}"/>
              </a:ext>
            </a:extLst>
          </p:cNvPr>
          <p:cNvSpPr>
            <a:spLocks noGrp="1"/>
          </p:cNvSpPr>
          <p:nvPr>
            <p:ph type="title"/>
          </p:nvPr>
        </p:nvSpPr>
        <p:spPr/>
        <p:txBody>
          <a:bodyPr>
            <a:noAutofit/>
          </a:bodyPr>
          <a:lstStyle/>
          <a:p>
            <a:r>
              <a:rPr lang="ru-RU">
                <a:solidFill>
                  <a:schemeClr val="tx1"/>
                </a:solidFill>
              </a:rPr>
              <a:t>Тұқымды себуге дайындау</a:t>
            </a:r>
            <a:br>
              <a:rPr lang="ru-RU">
                <a:solidFill>
                  <a:schemeClr val="tx1"/>
                </a:solidFill>
              </a:rPr>
            </a:br>
            <a:r>
              <a:rPr lang="ru-RU">
                <a:solidFill>
                  <a:schemeClr val="tx1"/>
                </a:solidFill>
              </a:rPr>
              <a:t>Мақсары тұқымы себу кондициясына жеткізіліп, тұқымға арналған талаптарға сай келуі керек. Тұқым құрамындағы негізгі дақыл үлесі 95-98%-дан кем емес жəне зертханалық өнгіштік 85-95% болуы керек. Себу алдында ауруларға қарсы тұқымды 200ФФ, ТМТД, Фундазол улы химикаттарының бірімен дəрілейді. </a:t>
            </a:r>
          </a:p>
        </p:txBody>
      </p:sp>
    </p:spTree>
    <p:extLst>
      <p:ext uri="{BB962C8B-B14F-4D97-AF65-F5344CB8AC3E}">
        <p14:creationId xmlns:p14="http://schemas.microsoft.com/office/powerpoint/2010/main" val="33235748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E6B4657-6AE5-114E-917A-928A95B43632}"/>
              </a:ext>
            </a:extLst>
          </p:cNvPr>
          <p:cNvSpPr>
            <a:spLocks noGrp="1"/>
          </p:cNvSpPr>
          <p:nvPr>
            <p:ph type="title"/>
          </p:nvPr>
        </p:nvSpPr>
        <p:spPr/>
        <p:txBody>
          <a:bodyPr>
            <a:noAutofit/>
          </a:bodyPr>
          <a:lstStyle/>
          <a:p>
            <a:r>
              <a:rPr lang="ru-RU" sz="4000">
                <a:solidFill>
                  <a:schemeClr val="tx1"/>
                </a:solidFill>
              </a:rPr>
              <a:t>Себу мерзімі</a:t>
            </a:r>
            <a:br>
              <a:rPr lang="ru-RU" sz="4000">
                <a:solidFill>
                  <a:schemeClr val="tx1"/>
                </a:solidFill>
              </a:rPr>
            </a:br>
            <a:r>
              <a:rPr lang="ru-RU" sz="4000">
                <a:solidFill>
                  <a:schemeClr val="tx1"/>
                </a:solidFill>
              </a:rPr>
              <a:t>Мақсары ерте себілетін дақылдар қатарына жатады. Топырақтың 10 см қабаты 6-8 градус жылынған кезде себеді. Себу мерзімін кешіктіру өнімділікті төмендетеді жəне зиянкестермен зақымдану қаупіна күшейтеді.</a:t>
            </a:r>
          </a:p>
        </p:txBody>
      </p:sp>
    </p:spTree>
    <p:extLst>
      <p:ext uri="{BB962C8B-B14F-4D97-AF65-F5344CB8AC3E}">
        <p14:creationId xmlns:p14="http://schemas.microsoft.com/office/powerpoint/2010/main" val="36703310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FCBDCD6-537C-DC47-AF5B-3A48128198D9}"/>
              </a:ext>
            </a:extLst>
          </p:cNvPr>
          <p:cNvSpPr>
            <a:spLocks noGrp="1"/>
          </p:cNvSpPr>
          <p:nvPr>
            <p:ph type="title"/>
          </p:nvPr>
        </p:nvSpPr>
        <p:spPr>
          <a:xfrm rot="10800000" flipV="1">
            <a:off x="366346" y="317500"/>
            <a:ext cx="9493810" cy="4444023"/>
          </a:xfrm>
        </p:spPr>
        <p:txBody>
          <a:bodyPr>
            <a:noAutofit/>
          </a:bodyPr>
          <a:lstStyle/>
          <a:p>
            <a:r>
              <a:rPr lang="ru-RU" sz="4000">
                <a:solidFill>
                  <a:schemeClr val="tx1"/>
                </a:solidFill>
              </a:rPr>
              <a:t>Себу тəсілі</a:t>
            </a:r>
            <a:br>
              <a:rPr lang="ru-RU" sz="4000">
                <a:solidFill>
                  <a:schemeClr val="tx1"/>
                </a:solidFill>
              </a:rPr>
            </a:br>
            <a:r>
              <a:rPr lang="ru-RU" sz="4000">
                <a:solidFill>
                  <a:schemeClr val="tx1"/>
                </a:solidFill>
              </a:rPr>
              <a:t>Мақсарыны жай қатарлы тəсілмен де, кең  қатарлы тəсілмен де себуге болады. Кең қатарлы тəсіл топырақ гербицидтері қолданылмаған кезде, арамшөптермен күресу үшін тиімді. Кең қатарлы тəсілмен себу: СТВТ-8М, ССТ-8А, СУПК-12А, УПС-12, ал жəй қатарлы тəсілмен себу:  СЗТ-3,6, СЗ-5,4 сепкіштері арқылы жүзеге асады.</a:t>
            </a:r>
          </a:p>
        </p:txBody>
      </p:sp>
    </p:spTree>
    <p:extLst>
      <p:ext uri="{BB962C8B-B14F-4D97-AF65-F5344CB8AC3E}">
        <p14:creationId xmlns:p14="http://schemas.microsoft.com/office/powerpoint/2010/main" val="15318656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8BDDF38-D370-AF40-A1EE-D7B31A13C841}"/>
              </a:ext>
            </a:extLst>
          </p:cNvPr>
          <p:cNvSpPr>
            <a:spLocks noGrp="1"/>
          </p:cNvSpPr>
          <p:nvPr>
            <p:ph type="title"/>
          </p:nvPr>
        </p:nvSpPr>
        <p:spPr/>
        <p:txBody>
          <a:bodyPr>
            <a:noAutofit/>
          </a:bodyPr>
          <a:lstStyle/>
          <a:p>
            <a:r>
              <a:rPr lang="ru-RU" sz="4000">
                <a:solidFill>
                  <a:schemeClr val="tx1"/>
                </a:solidFill>
              </a:rPr>
              <a:t>Себу мөлшері</a:t>
            </a:r>
            <a:br>
              <a:rPr lang="ru-RU" sz="4000">
                <a:solidFill>
                  <a:schemeClr val="tx1"/>
                </a:solidFill>
              </a:rPr>
            </a:br>
            <a:r>
              <a:rPr lang="ru-RU" sz="4000">
                <a:solidFill>
                  <a:schemeClr val="tx1"/>
                </a:solidFill>
              </a:rPr>
              <a:t>Кең қатарлап себуде гектарына 200-300 мың дана өнгіш тұқым немесе 8-12 кг себіледі. Екі ізді таспалы тəсілмен 12-14 кг/га, жаппай қатардағы тəсілде 20-24 кг/га тұқым себіледі. Тұқым сіңіру тереңдігі 5-6 см, ылғал төмен жерлерде 7-8 см.</a:t>
            </a:r>
          </a:p>
        </p:txBody>
      </p:sp>
    </p:spTree>
    <p:extLst>
      <p:ext uri="{BB962C8B-B14F-4D97-AF65-F5344CB8AC3E}">
        <p14:creationId xmlns:p14="http://schemas.microsoft.com/office/powerpoint/2010/main" val="17671983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16B5E18-2B6D-7D48-869E-2BAB4A6FB9C2}"/>
              </a:ext>
            </a:extLst>
          </p:cNvPr>
          <p:cNvSpPr>
            <a:spLocks noGrp="1"/>
          </p:cNvSpPr>
          <p:nvPr>
            <p:ph type="title"/>
          </p:nvPr>
        </p:nvSpPr>
        <p:spPr>
          <a:xfrm>
            <a:off x="677334" y="0"/>
            <a:ext cx="8596668" cy="1930400"/>
          </a:xfrm>
        </p:spPr>
        <p:txBody>
          <a:bodyPr>
            <a:noAutofit/>
          </a:bodyPr>
          <a:lstStyle/>
          <a:p>
            <a:r>
              <a:rPr lang="ru-RU" sz="4000">
                <a:solidFill>
                  <a:schemeClr val="tx1"/>
                </a:solidFill>
              </a:rPr>
              <a:t>Егісті күтіп-баптау</a:t>
            </a:r>
            <a:br>
              <a:rPr lang="ru-RU" sz="4000">
                <a:solidFill>
                  <a:schemeClr val="tx1"/>
                </a:solidFill>
              </a:rPr>
            </a:br>
            <a:r>
              <a:rPr lang="ru-RU" sz="4000">
                <a:solidFill>
                  <a:schemeClr val="tx1"/>
                </a:solidFill>
              </a:rPr>
              <a:t>Күтіп-баптау шаралары танапты тырмалаудан жəне қатараралықты өғдеуден тұрады. Мақсары егісі КРН-4,2 немесе КРН-5,6 культиваторларымен қатараралықтары өңделеді.  Суармалы егіншілікте мақсарыны 2-3 рет суару ұсынылады. Əрбір суару мөлшері 600-800 текше метр көлемінде.</a:t>
            </a:r>
          </a:p>
        </p:txBody>
      </p:sp>
    </p:spTree>
    <p:extLst>
      <p:ext uri="{BB962C8B-B14F-4D97-AF65-F5344CB8AC3E}">
        <p14:creationId xmlns:p14="http://schemas.microsoft.com/office/powerpoint/2010/main" val="26467845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5647149-F158-954F-B87F-ABC47181292A}"/>
              </a:ext>
            </a:extLst>
          </p:cNvPr>
          <p:cNvSpPr>
            <a:spLocks noGrp="1"/>
          </p:cNvSpPr>
          <p:nvPr>
            <p:ph type="title"/>
          </p:nvPr>
        </p:nvSpPr>
        <p:spPr/>
        <p:txBody>
          <a:bodyPr>
            <a:noAutofit/>
          </a:bodyPr>
          <a:lstStyle/>
          <a:p>
            <a:r>
              <a:rPr lang="ru-RU">
                <a:solidFill>
                  <a:schemeClr val="tx1"/>
                </a:solidFill>
              </a:rPr>
              <a:t>Мақсарыны жинау</a:t>
            </a:r>
            <a:br>
              <a:rPr lang="ru-RU">
                <a:solidFill>
                  <a:schemeClr val="tx1"/>
                </a:solidFill>
              </a:rPr>
            </a:br>
            <a:r>
              <a:rPr lang="ru-RU">
                <a:solidFill>
                  <a:schemeClr val="tx1"/>
                </a:solidFill>
              </a:rPr>
              <a:t>Мақсары тұқымын толық піскенде астық комбайындары мен тікелек орып бастырады. Мақсары тұқымдары біркелкі піседі жəне шашылмайды, сондықтан оны кешіректе жинауға болады. Жинау жұмыстары астық дақылдарын жинайтын – ДОН -1200, Енисей,ДОН-1500 жəне т.б. бола алады. Мақсарыны жасыл азыққа өсімдік биіктігі 10-15 см-ге жеткенде жинайды.</a:t>
            </a:r>
          </a:p>
        </p:txBody>
      </p:sp>
    </p:spTree>
    <p:extLst>
      <p:ext uri="{BB962C8B-B14F-4D97-AF65-F5344CB8AC3E}">
        <p14:creationId xmlns:p14="http://schemas.microsoft.com/office/powerpoint/2010/main" val="3131675439"/>
      </p:ext>
    </p:extLst>
  </p:cSld>
  <p:clrMapOvr>
    <a:masterClrMapping/>
  </p:clrMapOvr>
</p:sld>
</file>

<file path=ppt/theme/theme1.xml><?xml version="1.0" encoding="utf-8"?>
<a:theme xmlns:a="http://schemas.openxmlformats.org/drawingml/2006/main" name="Аспект">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otalTime>0</TotalTime>
  <Words>841</Words>
  <Application>Microsoft Office PowerPoint</Application>
  <PresentationFormat>Широкоэкранный</PresentationFormat>
  <Paragraphs>18</Paragraphs>
  <Slides>18</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18</vt:i4>
      </vt:variant>
    </vt:vector>
  </HeadingPairs>
  <TitlesOfParts>
    <vt:vector size="22" baseType="lpstr">
      <vt:lpstr>Arial</vt:lpstr>
      <vt:lpstr>Trebuchet MS</vt:lpstr>
      <vt:lpstr>Wingdings 3</vt:lpstr>
      <vt:lpstr>Аспект</vt:lpstr>
      <vt:lpstr>Тақырыбы: Мақсары</vt:lpstr>
      <vt:lpstr>Жоспар  1. Мақсары. Жалпы сипаттама 2. Пайда болу тарихы.  3. Биологиялық ерекшеліктері  4. Отырғызу ерекшеліктері. Пайдасы  5. Діннің өсу, ету, вегетациялық уақыты 6. Тұқымды селеге дайындау. Себу тәсілі.       Себу мөлшері. Жинау .Сорттары 7. Қорытынды</vt:lpstr>
      <vt:lpstr>Мақсары – астралылар тұқымдасына жататын тармақталған тік сабақты, бір жылдық өсімдік. Оның Қандауыр тəрізді сопақ жапырақтары өсімдік сабағына сағақсыз орналасады. Жапырақтарының жиегінде тікенектері болады. Сабақтың биіктігі 100 см, кейде одан асып түседі. Гүлшоғыры – себетгүл. Гүлінің түсі ашық сары немесе қызылсары болып келеді. Бір өсімдікте 5-тен 60 –қа дейін себетгүл бар. Жемісі –тұқымша. Мақсарының тұқымшаларынан май алынады. Олардың құрамында 25-37% май болады.</vt:lpstr>
      <vt:lpstr>Жер шарында 1300 туысқа бірігетін 25 мыңнан астам түрі бар. Қазақстанда 140 туысы, 700 дей түрі кездеседі. Мақсыр майы күнбағыс майынан кем түспейді. Мақсары қоңыржай аймақта- шөптесін, шала бұта түрінде, тропикте- шырмауық, бұта, ағаш түрінде өсетін өсімдік.</vt:lpstr>
      <vt:lpstr>Пайда болу тарихы Мақсарының отаны Эфиопия жəне Ауғанстан болып саналады. 1551 жылы Арабтар мақсары мен оны өсіру технологиясын Батыс Еуропа елдеріне жеткізді. Ресейде ХХ ғасырдың 30 жылдары мақсары жаппай егіле бастады.</vt:lpstr>
      <vt:lpstr>Мақсары ерте пісетін жаздық өсімдік. Оның тұқымы топырақ температурасы +2+3градус болғанда өне бастайды. Ал қолайлы температура +6+8 градус. Мақсарының өскіндері -4-6 градус қа дейінгі қысқа мерзімді суықтарға шыдайды.1000 тұқымның салмағы 45-50г, қабықтылығы 40-45% шамасында. Мақсары құрғақ континенттік ауа-райына бейімделген.</vt:lpstr>
      <vt:lpstr>Отырғызу ерекшелігі  Өсімді мерзімі 93-117 күн. Мақсары ауыспалы егістікте астық дақылдардан кейын егіледі. Оның тұқымы көктемде қатар аралығы 30-60 см болатындай етіліп себіледі. Егу нормасы – 1гектарға 8-15 кг тұқым себу. Себу тереңдігі 5-8 см. </vt:lpstr>
      <vt:lpstr>Пайдасы Мақсарының тұқымшалары ауыл шаруашылық құстарына жем ретінде беріледі. Ал тұқым ұны ауыл шаруашылық малдарға құнжара түріндегі малазық болып саналады. Күлте жапырақшалары да бағалы. Олардан қызыл жəне сары бояу өндіріледі. Мақсарының құрамында инулин де бар. Ол қандағы глюкоза деңгейін қалыпқа келтіреді. </vt:lpstr>
      <vt:lpstr>Вегетациясы  Тұқымы пісіп жетілген кезде жерге төгілмиді.Айқас тозаңданады, өздігінен тозаңдануы да мүмкін. Топырақ талғамайды. 1 гектарға 8-15 кг тұқымды 5-8 см тереңдікте, жүйек аралығын 45-60 см етіп себеді.   </vt:lpstr>
      <vt:lpstr>Сорттары Қазақстанда мақсарының отандық селекциялық жетістіктерінің мемлекеттік тіркеуіне енгізілген, себуге рұқсат етілген сорттары себіледі. Олар: «нұрлан», «ақмай», «иірқас», « мөлдір», « центр 70», «миллютинский 114». Бұл сорттар Қызылорда, Жамбыл, Алматы, Ақтөбе,  БҚО жане ОҚО облыстарында аудандастырылған.</vt:lpstr>
      <vt:lpstr>Тыңайтқыш қолдану Мақсары танаптарына қолданылатын тыңайтқыштар жүйесі сүдігерге сіңірілетін негізгі тыңайтқыштардан, тұқыммен бірге берілетін жəне үстеп қоректендіруден тұрады. Республиканың ылғалмен қамтамасыз етілген аудандарында мақсары танаптарына азот 40-60 кг, фосфор 60кг жəне калий 30 кг мөлшерінде тыңайтқышын беру өнімділікті жəне дəн майлылығын көтеруге əсерін тигізеді.</vt:lpstr>
      <vt:lpstr>Топырақ өңдеу  Мақсары танаптарында жүргізілетін негізгі топырақ өңдеу жүйесіне сыдыра жырту жəне күздік судігер жырту жатады. Республиканың оңтүстігінде масақты астық дақылдарын жинап алғаннан кейін күзде танап 5-8 см тереңдікте сыдыра жыртылып, содан кейін 1-2 аптадан соң 20-22 см тереңдікке соқамен аударылып жыртылады. Ерте көктемде сүдіге тырмаланып, қажетінше 1-2 рет культивацияланады.</vt:lpstr>
      <vt:lpstr>Тұқымды себуге дайындау Мақсары тұқымы себу кондициясына жеткізіліп, тұқымға арналған талаптарға сай келуі керек. Тұқым құрамындағы негізгі дақыл үлесі 95-98%-дан кем емес жəне зертханалық өнгіштік 85-95% болуы керек. Себу алдында ауруларға қарсы тұқымды 200ФФ, ТМТД, Фундазол улы химикаттарының бірімен дəрілейді. </vt:lpstr>
      <vt:lpstr>Себу мерзімі Мақсары ерте себілетін дақылдар қатарына жатады. Топырақтың 10 см қабаты 6-8 градус жылынған кезде себеді. Себу мерзімін кешіктіру өнімділікті төмендетеді жəне зиянкестермен зақымдану қаупіна күшейтеді.</vt:lpstr>
      <vt:lpstr>Себу тəсілі Мақсарыны жай қатарлы тəсілмен де, кең  қатарлы тəсілмен де себуге болады. Кең қатарлы тəсіл топырақ гербицидтері қолданылмаған кезде, арамшөптермен күресу үшін тиімді. Кең қатарлы тəсілмен себу: СТВТ-8М, ССТ-8А, СУПК-12А, УПС-12, ал жəй қатарлы тəсілмен себу:  СЗТ-3,6, СЗ-5,4 сепкіштері арқылы жүзеге асады.</vt:lpstr>
      <vt:lpstr>Себу мөлшері Кең қатарлап себуде гектарына 200-300 мың дана өнгіш тұқым немесе 8-12 кг себіледі. Екі ізді таспалы тəсілмен 12-14 кг/га, жаппай қатардағы тəсілде 20-24 кг/га тұқым себіледі. Тұқым сіңіру тереңдігі 5-6 см, ылғал төмен жерлерде 7-8 см.</vt:lpstr>
      <vt:lpstr>Егісті күтіп-баптау Күтіп-баптау шаралары танапты тырмалаудан жəне қатараралықты өғдеуден тұрады. Мақсары егісі КРН-4,2 немесе КРН-5,6 культиваторларымен қатараралықтары өңделеді.  Суармалы егіншілікте мақсарыны 2-3 рет суару ұсынылады. Əрбір суару мөлшері 600-800 текше метр көлемінде.</vt:lpstr>
      <vt:lpstr>Мақсарыны жинау Мақсары тұқымын толық піскенде астық комбайындары мен тікелек орып бастырады. Мақсары тұқымдары біркелкі піседі жəне шашылмайды, сондықтан оны кешіректе жинауға болады. Жинау жұмыстары астық дақылдарын жинайтын – ДОН -1200, Енисей,ДОН-1500 жəне т.б. бола алады. Мақсарыны жасыл азыққа өсімдік биіктігі 10-15 см-ге жеткенде жинайды.</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Тақырыбы: Мақсары</dc:title>
  <cp:lastModifiedBy>Saltanat</cp:lastModifiedBy>
  <cp:revision>3</cp:revision>
  <dcterms:modified xsi:type="dcterms:W3CDTF">2021-11-16T18:34:29Z</dcterms:modified>
</cp:coreProperties>
</file>